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66" r:id="rId6"/>
    <p:sldId id="258" r:id="rId7"/>
    <p:sldId id="259" r:id="rId8"/>
    <p:sldId id="264" r:id="rId9"/>
    <p:sldId id="263"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4848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87666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60359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13508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57026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1140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1921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415615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1144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366441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pPr/>
              <a:t>12/09/2014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pPr/>
              <a:t>‹#›</a:t>
            </a:fld>
            <a:endParaRPr lang="es-MX"/>
          </a:p>
        </p:txBody>
      </p:sp>
    </p:spTree>
    <p:extLst>
      <p:ext uri="{BB962C8B-B14F-4D97-AF65-F5344CB8AC3E}">
        <p14:creationId xmlns:p14="http://schemas.microsoft.com/office/powerpoint/2010/main" val="2971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744B-D464-4FD7-94D9-61156A82C4A9}" type="datetimeFigureOut">
              <a:rPr lang="es-MX" smtClean="0"/>
              <a:pPr/>
              <a:t>12/09/2014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9CC5D-4C4D-49B0-A982-9CE6F719E1A4}" type="slidenum">
              <a:rPr lang="es-MX" smtClean="0"/>
              <a:pPr/>
              <a:t>‹#›</a:t>
            </a:fld>
            <a:endParaRPr lang="es-MX"/>
          </a:p>
        </p:txBody>
      </p:sp>
    </p:spTree>
    <p:extLst>
      <p:ext uri="{BB962C8B-B14F-4D97-AF65-F5344CB8AC3E}">
        <p14:creationId xmlns:p14="http://schemas.microsoft.com/office/powerpoint/2010/main" val="29945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536" y="4293096"/>
            <a:ext cx="8207375" cy="1055688"/>
          </a:xfrm>
          <a:prstGeom prst="rect">
            <a:avLst/>
          </a:prstGeom>
          <a:noFill/>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800" dirty="0" smtClean="0"/>
              <a:t>Mr. </a:t>
            </a:r>
            <a:r>
              <a:rPr lang="en-US" sz="3800" dirty="0" err="1" smtClean="0"/>
              <a:t>Arunkoemar</a:t>
            </a:r>
            <a:r>
              <a:rPr lang="en-US" sz="3800" dirty="0" smtClean="0"/>
              <a:t> </a:t>
            </a:r>
            <a:r>
              <a:rPr lang="en-US" sz="3800" dirty="0" err="1" smtClean="0"/>
              <a:t>Hardien</a:t>
            </a:r>
            <a:r>
              <a:rPr lang="en-US" sz="3800" dirty="0" smtClean="0"/>
              <a:t/>
            </a:r>
            <a:br>
              <a:rPr lang="en-US" sz="3800" dirty="0" smtClean="0"/>
            </a:br>
            <a:r>
              <a:rPr lang="es-ES_tradnl" sz="3800" dirty="0" err="1" smtClean="0"/>
              <a:t>Member</a:t>
            </a:r>
            <a:r>
              <a:rPr lang="es-ES_tradnl" sz="3800" dirty="0" smtClean="0"/>
              <a:t> Management </a:t>
            </a:r>
            <a:r>
              <a:rPr lang="es-ES_tradnl" sz="3800" dirty="0" err="1" smtClean="0"/>
              <a:t>Team</a:t>
            </a:r>
            <a:r>
              <a:rPr lang="es-ES_tradnl" sz="3800" dirty="0" smtClean="0"/>
              <a:t> </a:t>
            </a:r>
            <a:r>
              <a:rPr lang="es-ES_tradnl" sz="3800" dirty="0" err="1" smtClean="0"/>
              <a:t>Elections</a:t>
            </a:r>
            <a:r>
              <a:rPr lang="es-ES_tradnl" sz="3800" dirty="0" smtClean="0"/>
              <a:t> 2015 -  </a:t>
            </a:r>
          </a:p>
          <a:p>
            <a:r>
              <a:rPr lang="es-ES_tradnl" sz="3800" dirty="0" err="1" smtClean="0"/>
              <a:t>Suriname</a:t>
            </a:r>
            <a:r>
              <a:rPr lang="es-ES_tradnl" sz="2400" dirty="0" smtClean="0"/>
              <a:t/>
            </a:r>
            <a:br>
              <a:rPr lang="es-ES_tradnl" sz="2400" dirty="0" smtClean="0"/>
            </a:br>
            <a:endParaRPr lang="es-ES_tradnl" sz="2000" dirty="0">
              <a:solidFill>
                <a:schemeClr val="bg1"/>
              </a:solidFill>
            </a:endParaRPr>
          </a:p>
        </p:txBody>
      </p:sp>
      <p:sp>
        <p:nvSpPr>
          <p:cNvPr id="5" name="Rectangle 4"/>
          <p:cNvSpPr txBox="1">
            <a:spLocks/>
          </p:cNvSpPr>
          <p:nvPr/>
        </p:nvSpPr>
        <p:spPr>
          <a:xfrm>
            <a:off x="76200" y="1098550"/>
            <a:ext cx="8991600" cy="2025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Font typeface="Arial" panose="020B0604020202020204" pitchFamily="34" charset="0"/>
              <a:buNone/>
            </a:pPr>
            <a:endParaRPr lang="en-US" sz="4400" b="1" dirty="0">
              <a:sym typeface="Times New Roman Bold" pitchFamily="-84" charset="0"/>
            </a:endParaRPr>
          </a:p>
        </p:txBody>
      </p:sp>
      <p:sp>
        <p:nvSpPr>
          <p:cNvPr id="6" name="5 Rectángulo"/>
          <p:cNvSpPr/>
          <p:nvPr/>
        </p:nvSpPr>
        <p:spPr>
          <a:xfrm>
            <a:off x="0" y="5373216"/>
            <a:ext cx="9144000" cy="1484784"/>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467544" y="1628800"/>
            <a:ext cx="7416824" cy="2123658"/>
          </a:xfrm>
          <a:prstGeom prst="rect">
            <a:avLst/>
          </a:prstGeom>
        </p:spPr>
        <p:txBody>
          <a:bodyPr wrap="square">
            <a:spAutoFit/>
          </a:bodyPr>
          <a:lstStyle/>
          <a:p>
            <a:pPr algn="ctr"/>
            <a:r>
              <a:rPr lang="en-US" sz="4400" b="1" dirty="0" smtClean="0"/>
              <a:t>Encouraging people </a:t>
            </a:r>
          </a:p>
          <a:p>
            <a:pPr algn="ctr"/>
            <a:r>
              <a:rPr lang="en-US" sz="4400" b="1" dirty="0" smtClean="0"/>
              <a:t>with disabilities </a:t>
            </a:r>
          </a:p>
          <a:p>
            <a:pPr algn="ctr"/>
            <a:r>
              <a:rPr lang="en-US" sz="4400" b="1" dirty="0" smtClean="0"/>
              <a:t>to vote </a:t>
            </a:r>
            <a:endParaRPr lang="en-US" dirty="0"/>
          </a:p>
        </p:txBody>
      </p:sp>
    </p:spTree>
    <p:extLst>
      <p:ext uri="{BB962C8B-B14F-4D97-AF65-F5344CB8AC3E}">
        <p14:creationId xmlns:p14="http://schemas.microsoft.com/office/powerpoint/2010/main" val="182856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u.jpg"/>
          <p:cNvPicPr>
            <a:picLocks noChangeAspect="1"/>
          </p:cNvPicPr>
          <p:nvPr/>
        </p:nvPicPr>
        <p:blipFill>
          <a:blip r:embed="rId3" cstate="print"/>
          <a:stretch>
            <a:fillRect/>
          </a:stretch>
        </p:blipFill>
        <p:spPr>
          <a:xfrm>
            <a:off x="179512" y="0"/>
            <a:ext cx="7541952" cy="6341410"/>
          </a:xfrm>
          <a:prstGeom prst="rect">
            <a:avLst/>
          </a:prstGeom>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Elections</a:t>
            </a:r>
            <a:r>
              <a:rPr lang="es-CO" dirty="0" smtClean="0"/>
              <a:t> in </a:t>
            </a:r>
            <a:r>
              <a:rPr lang="es-CO" dirty="0" err="1" smtClean="0"/>
              <a:t>Suriname</a:t>
            </a:r>
            <a:r>
              <a:rPr lang="es-CO" dirty="0" smtClean="0"/>
              <a:t> – </a:t>
            </a:r>
          </a:p>
          <a:p>
            <a:r>
              <a:rPr lang="es-CO" dirty="0" err="1" smtClean="0"/>
              <a:t>brief</a:t>
            </a:r>
            <a:r>
              <a:rPr lang="es-CO" dirty="0" smtClean="0"/>
              <a:t> </a:t>
            </a:r>
            <a:r>
              <a:rPr lang="es-CO" dirty="0" err="1" smtClean="0"/>
              <a:t>overview</a:t>
            </a:r>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39552" y="1772816"/>
            <a:ext cx="7920880" cy="4708981"/>
          </a:xfrm>
          <a:prstGeom prst="rect">
            <a:avLst/>
          </a:prstGeom>
          <a:noFill/>
        </p:spPr>
        <p:txBody>
          <a:bodyPr wrap="square" rtlCol="0">
            <a:spAutoFit/>
          </a:bodyPr>
          <a:lstStyle/>
          <a:p>
            <a:r>
              <a:rPr lang="en-GB" sz="2000" dirty="0" smtClean="0"/>
              <a:t>National Assembly and sub-national (local) elections in Suriname are planned for May 2015, followed by indirect elections for the President of the Republic.   Elections are held every five years according to the electoral law.</a:t>
            </a:r>
          </a:p>
          <a:p>
            <a:endParaRPr lang="en-GB" sz="2000" dirty="0" smtClean="0"/>
          </a:p>
          <a:p>
            <a:r>
              <a:rPr lang="en-GB" sz="2000" dirty="0" smtClean="0"/>
              <a:t>Suriname has a mixed model of electoral management, with a dual structure: the Ministry</a:t>
            </a:r>
            <a:r>
              <a:rPr lang="en-GB" sz="2000" i="1" dirty="0" smtClean="0"/>
              <a:t> of Home Affairs</a:t>
            </a:r>
            <a:r>
              <a:rPr lang="en-GB" sz="2000" dirty="0" smtClean="0"/>
              <a:t> (hereafter the “</a:t>
            </a:r>
            <a:r>
              <a:rPr lang="en-GB" sz="2000" dirty="0" err="1" smtClean="0"/>
              <a:t>MoHA</a:t>
            </a:r>
            <a:r>
              <a:rPr lang="en-GB" sz="2000" dirty="0" smtClean="0"/>
              <a:t>”) is entrusted with the conduct of elections while the separate permanent body, the </a:t>
            </a:r>
            <a:r>
              <a:rPr lang="en-GB" sz="2000" i="1" dirty="0" smtClean="0"/>
              <a:t>Independent Electoral Council</a:t>
            </a:r>
            <a:r>
              <a:rPr lang="en-GB" sz="2000" dirty="0" smtClean="0"/>
              <a:t> (hereafter the “OKB”), is responsible for observing both pre-election activities (such as voter registration and distribution of voter cards), and validating the results. </a:t>
            </a:r>
            <a:endParaRPr lang="en-US" sz="2000" dirty="0" smtClean="0"/>
          </a:p>
          <a:p>
            <a:endParaRPr lang="en-US" sz="2000" dirty="0" smtClean="0"/>
          </a:p>
          <a:p>
            <a:r>
              <a:rPr lang="en-GB" sz="2000" dirty="0" smtClean="0"/>
              <a:t>In terms of organization of the elections, Suriname has been organizing and conducting their elections themselves, with limited international support.</a:t>
            </a:r>
            <a:endParaRPr lang="en-US" sz="2000"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Overview</a:t>
            </a:r>
            <a:r>
              <a:rPr lang="es-CO" dirty="0" smtClean="0"/>
              <a:t> (</a:t>
            </a:r>
            <a:r>
              <a:rPr lang="es-CO" dirty="0" err="1" smtClean="0"/>
              <a:t>cont</a:t>
            </a:r>
            <a:r>
              <a:rPr lang="es-CO" dirty="0" smtClean="0"/>
              <a:t>’) </a:t>
            </a:r>
            <a:endParaRPr lang="en-US" dirty="0"/>
          </a:p>
        </p:txBody>
      </p:sp>
      <p:sp>
        <p:nvSpPr>
          <p:cNvPr id="5" name="Rectangle 3"/>
          <p:cNvSpPr txBox="1">
            <a:spLocks/>
          </p:cNvSpPr>
          <p:nvPr/>
        </p:nvSpPr>
        <p:spPr>
          <a:xfrm>
            <a:off x="0" y="1340768"/>
            <a:ext cx="8583488" cy="496855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Suriname is one of the least densely populated countries in South America. The majority of the population lives in the coastal areas of the country.  According to the 2012 census, the total population is 541,638, of which 66.3 percent lives in the capital Paramaribo and the neighbouring district of </a:t>
            </a:r>
            <a:r>
              <a:rPr lang="en-GB" dirty="0" err="1" smtClean="0"/>
              <a:t>Wanica</a:t>
            </a:r>
            <a:r>
              <a:rPr lang="en-GB" dirty="0" smtClean="0"/>
              <a:t>.  </a:t>
            </a:r>
          </a:p>
          <a:p>
            <a:r>
              <a:rPr lang="en-GB" dirty="0" smtClean="0"/>
              <a:t>The remaining population is spread over the other eight districts. The district of </a:t>
            </a:r>
            <a:r>
              <a:rPr lang="en-GB" dirty="0" err="1" smtClean="0"/>
              <a:t>Sipaliwini</a:t>
            </a:r>
            <a:r>
              <a:rPr lang="en-GB" dirty="0" smtClean="0"/>
              <a:t> is the largest (79.7 percent of the land area), but also the most sparsely populated (only 7.3 percent of the population).</a:t>
            </a:r>
          </a:p>
          <a:p>
            <a:endParaRPr lang="en-US" dirty="0" smtClean="0"/>
          </a:p>
          <a:p>
            <a:r>
              <a:rPr lang="en-GB" dirty="0" smtClean="0"/>
              <a:t>  Voter turnout is relatively high in Suriname. In the 2010 elections, out of the 324,490 people registered to vote, 73 percent voted (237,575) Nevertheless, there seems to be significant barriers to people of the interior, who are mostly indigenous Amerindian peoples and Maroon tribes.  Inhabitants from the interior face significant challenges in terms of access to the electoral process. Many of these groups do not speak Dutch or are illiterate creating difficulties for accessing voter information on voter lists, voter ID and voting procedures.  Moreover, long distances and challenging travel logistics added to the challenges and expense of those populations checking and correcting problems related to voter registration.</a:t>
            </a:r>
            <a:endParaRPr lang="en-US" dirty="0" smtClean="0"/>
          </a:p>
          <a:p>
            <a:endParaRPr lang="en-US" dirty="0" smtClean="0"/>
          </a:p>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Challenges</a:t>
            </a:r>
            <a:r>
              <a:rPr lang="es-CO" dirty="0" smtClean="0"/>
              <a:t> </a:t>
            </a:r>
            <a:endParaRPr lang="en-US" dirty="0"/>
          </a:p>
        </p:txBody>
      </p:sp>
      <p:sp>
        <p:nvSpPr>
          <p:cNvPr id="5" name="Rectangle 3"/>
          <p:cNvSpPr txBox="1">
            <a:spLocks/>
          </p:cNvSpPr>
          <p:nvPr/>
        </p:nvSpPr>
        <p:spPr>
          <a:xfrm>
            <a:off x="457200" y="1752600"/>
            <a:ext cx="8305800" cy="419668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No specialized unit or department within the Ministry with the focus on electoral accessibility.</a:t>
            </a:r>
          </a:p>
          <a:p>
            <a:r>
              <a:rPr lang="en-US" dirty="0" smtClean="0"/>
              <a:t>The physical conditions of the polling stations which are mostly situated in public school. These schools are not equipped with the proper facilities for persons with disabilities</a:t>
            </a:r>
          </a:p>
          <a:p>
            <a:r>
              <a:rPr lang="en-US" dirty="0" smtClean="0"/>
              <a:t>Another challenge is the access to/entrance the polling booth for wheelchairs the height of the desk etc.</a:t>
            </a:r>
          </a:p>
          <a:p>
            <a:endParaRPr lang="en-US" dirty="0" smtClean="0"/>
          </a:p>
          <a:p>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Pictures\11.jpg"/>
          <p:cNvPicPr>
            <a:picLocks noChangeAspect="1" noChangeArrowheads="1"/>
          </p:cNvPicPr>
          <p:nvPr/>
        </p:nvPicPr>
        <p:blipFill>
          <a:blip r:embed="rId2" cstate="print"/>
          <a:srcRect/>
          <a:stretch>
            <a:fillRect/>
          </a:stretch>
        </p:blipFill>
        <p:spPr bwMode="auto">
          <a:xfrm>
            <a:off x="0" y="1277381"/>
            <a:ext cx="3600400" cy="5580619"/>
          </a:xfrm>
          <a:prstGeom prst="rect">
            <a:avLst/>
          </a:prstGeom>
          <a:ln>
            <a:noFill/>
          </a:ln>
          <a:effectLst>
            <a:softEdge rad="112500"/>
          </a:effectLst>
        </p:spPr>
      </p:pic>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Challenges</a:t>
            </a:r>
            <a:r>
              <a:rPr lang="es-CO" dirty="0" smtClean="0"/>
              <a:t> (</a:t>
            </a:r>
            <a:r>
              <a:rPr lang="es-CO" dirty="0" err="1" smtClean="0"/>
              <a:t>cont</a:t>
            </a:r>
            <a:r>
              <a:rPr lang="es-CO" dirty="0" smtClean="0"/>
              <a:t>’) </a:t>
            </a:r>
            <a:endParaRPr lang="en-US" dirty="0"/>
          </a:p>
        </p:txBody>
      </p:sp>
      <p:sp>
        <p:nvSpPr>
          <p:cNvPr id="5" name="Rectangle 3"/>
          <p:cNvSpPr txBox="1">
            <a:spLocks/>
          </p:cNvSpPr>
          <p:nvPr/>
        </p:nvSpPr>
        <p:spPr>
          <a:xfrm>
            <a:off x="457200" y="1752600"/>
            <a:ext cx="8305800" cy="41966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smtClean="0"/>
          </a:p>
          <a:p>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0" y="1340768"/>
            <a:ext cx="8604448" cy="6063198"/>
          </a:xfrm>
          <a:prstGeom prst="rect">
            <a:avLst/>
          </a:prstGeom>
          <a:noFill/>
        </p:spPr>
        <p:txBody>
          <a:bodyPr wrap="square" rtlCol="0">
            <a:spAutoFit/>
          </a:bodyPr>
          <a:lstStyle/>
          <a:p>
            <a:pPr>
              <a:buFontTx/>
              <a:buChar char="-"/>
            </a:pPr>
            <a:r>
              <a:rPr lang="en-US" sz="3200" dirty="0" smtClean="0"/>
              <a:t>no mechanism within our Ministry/Government to identify and locate 	people with disabilities. </a:t>
            </a:r>
          </a:p>
          <a:p>
            <a:pPr>
              <a:buFontTx/>
              <a:buChar char="-"/>
            </a:pPr>
            <a:endParaRPr lang="en-US" sz="3200" dirty="0" smtClean="0"/>
          </a:p>
          <a:p>
            <a:r>
              <a:rPr lang="en-US" sz="3200" b="1" dirty="0" smtClean="0"/>
              <a:t>Present situation with regard to </a:t>
            </a:r>
            <a:r>
              <a:rPr lang="en-US" sz="3200" b="1" dirty="0" err="1" smtClean="0"/>
              <a:t>disabbilities</a:t>
            </a:r>
            <a:r>
              <a:rPr lang="en-US" sz="3200" b="1" dirty="0" smtClean="0"/>
              <a:t>: </a:t>
            </a:r>
          </a:p>
          <a:p>
            <a:endParaRPr lang="en-US" sz="3200" dirty="0" smtClean="0"/>
          </a:p>
          <a:p>
            <a:r>
              <a:rPr lang="en-US" sz="3200" dirty="0" smtClean="0"/>
              <a:t>Currently the electoral law permits the chair of the polling station to allow a voter 	to be assisted if he or she is incapacitated and unable to vote independently.</a:t>
            </a:r>
          </a:p>
          <a:p>
            <a:pPr>
              <a:buFontTx/>
              <a:buChar char="-"/>
            </a:pPr>
            <a:endParaRPr lang="en-US" sz="3200" dirty="0" smtClean="0"/>
          </a:p>
          <a:p>
            <a:pPr>
              <a:buFontTx/>
              <a:buChar char="-"/>
            </a:pPr>
            <a:endParaRPr lang="en-US" sz="3200" dirty="0" smtClean="0"/>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Plans</a:t>
            </a:r>
            <a:r>
              <a:rPr lang="es-CO" dirty="0" smtClean="0"/>
              <a:t> and ideas </a:t>
            </a:r>
            <a:r>
              <a:rPr lang="es-CO" dirty="0" err="1" smtClean="0"/>
              <a:t>for</a:t>
            </a:r>
            <a:r>
              <a:rPr lang="es-CO" dirty="0" smtClean="0"/>
              <a:t> </a:t>
            </a:r>
            <a:r>
              <a:rPr lang="es-CO" dirty="0" err="1" smtClean="0"/>
              <a:t>improvement</a:t>
            </a:r>
            <a:r>
              <a:rPr lang="es-CO" dirty="0" smtClean="0"/>
              <a:t> </a:t>
            </a:r>
            <a:endParaRPr lang="en-US" dirty="0"/>
          </a:p>
        </p:txBody>
      </p:sp>
      <p:sp>
        <p:nvSpPr>
          <p:cNvPr id="5" name="Rectangle 3"/>
          <p:cNvSpPr txBox="1">
            <a:spLocks/>
          </p:cNvSpPr>
          <p:nvPr/>
        </p:nvSpPr>
        <p:spPr>
          <a:xfrm>
            <a:off x="457200" y="1752600"/>
            <a:ext cx="8305800" cy="455672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en-US" dirty="0" smtClean="0"/>
              <a:t>plans for the 2015 general elections specifically aimed at improving the conditions of accessibility at the polling stations in order to enable people with disabilities to fully exercise their electoral right. </a:t>
            </a:r>
          </a:p>
          <a:p>
            <a:pPr>
              <a:buFontTx/>
              <a:buChar char="-"/>
            </a:pPr>
            <a:r>
              <a:rPr lang="en-US" dirty="0" smtClean="0"/>
              <a:t>Also the are civic education and awareness </a:t>
            </a:r>
            <a:r>
              <a:rPr lang="en-US" dirty="0" err="1" smtClean="0"/>
              <a:t>programmes</a:t>
            </a:r>
            <a:r>
              <a:rPr lang="en-US" dirty="0" smtClean="0"/>
              <a:t> already being developed by the Public Awareness and education Commission. This is also being done in different languages.</a:t>
            </a: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Plans</a:t>
            </a:r>
            <a:r>
              <a:rPr lang="es-CO" dirty="0" smtClean="0"/>
              <a:t> and Ideas (</a:t>
            </a:r>
            <a:r>
              <a:rPr lang="es-CO" dirty="0" err="1" smtClean="0"/>
              <a:t>cont</a:t>
            </a:r>
            <a:r>
              <a:rPr lang="es-CO" dirty="0" smtClean="0"/>
              <a:t>) </a:t>
            </a:r>
            <a:endParaRPr lang="en-US" dirty="0"/>
          </a:p>
        </p:txBody>
      </p:sp>
      <p:sp>
        <p:nvSpPr>
          <p:cNvPr id="5" name="Rectangle 3"/>
          <p:cNvSpPr txBox="1">
            <a:spLocks/>
          </p:cNvSpPr>
          <p:nvPr/>
        </p:nvSpPr>
        <p:spPr>
          <a:xfrm>
            <a:off x="457200" y="1340768"/>
            <a:ext cx="8305800" cy="4968552"/>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dirty="0" smtClean="0"/>
              <a:t>Identification of effective mechanism that seek to contribute to the strengthening of democracy through fair, free, participatory and transparent elections;</a:t>
            </a:r>
          </a:p>
          <a:p>
            <a:pPr lvl="0"/>
            <a:r>
              <a:rPr lang="en-US" dirty="0" smtClean="0"/>
              <a:t>ways and means to enhance responsiveness of democratic governance institutions and participation in representative and decision-making;</a:t>
            </a:r>
          </a:p>
          <a:p>
            <a:pPr lvl="0"/>
            <a:r>
              <a:rPr lang="en-US" dirty="0" smtClean="0"/>
              <a:t>capacity strengthening of electoral authorities. Acquire the necessary skills to organize elections that are both credible and enjoy the confidence of electoral stakeholders.</a:t>
            </a:r>
          </a:p>
          <a:p>
            <a:pPr lvl="0"/>
            <a:r>
              <a:rPr lang="en-US" dirty="0" smtClean="0"/>
              <a:t>models of increased awareness of the general public through voters education, particularly among women and other under-represented segments of the society.</a:t>
            </a:r>
          </a:p>
          <a:p>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CO" smtClean="0"/>
              <a:t>Contenido</a:t>
            </a:r>
            <a:endParaRPr lang="en-US"/>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user\Pictures\24.jpg"/>
          <p:cNvPicPr>
            <a:picLocks noChangeAspect="1" noChangeArrowheads="1"/>
          </p:cNvPicPr>
          <p:nvPr/>
        </p:nvPicPr>
        <p:blipFill>
          <a:blip r:embed="rId3" cstate="print"/>
          <a:srcRect/>
          <a:stretch>
            <a:fillRect/>
          </a:stretch>
        </p:blipFill>
        <p:spPr bwMode="auto">
          <a:xfrm>
            <a:off x="395536" y="1268760"/>
            <a:ext cx="3400334" cy="2304256"/>
          </a:xfrm>
          <a:prstGeom prst="rect">
            <a:avLst/>
          </a:prstGeom>
          <a:noFill/>
        </p:spPr>
      </p:pic>
      <p:pic>
        <p:nvPicPr>
          <p:cNvPr id="3075" name="Picture 3" descr="C:\Users\user\Pictures\3.jpg"/>
          <p:cNvPicPr>
            <a:picLocks noChangeAspect="1" noChangeArrowheads="1"/>
          </p:cNvPicPr>
          <p:nvPr/>
        </p:nvPicPr>
        <p:blipFill>
          <a:blip r:embed="rId4" cstate="print"/>
          <a:srcRect/>
          <a:stretch>
            <a:fillRect/>
          </a:stretch>
        </p:blipFill>
        <p:spPr bwMode="auto">
          <a:xfrm>
            <a:off x="4211960" y="1268760"/>
            <a:ext cx="3312369" cy="2263452"/>
          </a:xfrm>
          <a:prstGeom prst="rect">
            <a:avLst/>
          </a:prstGeom>
          <a:noFill/>
        </p:spPr>
      </p:pic>
      <p:pic>
        <p:nvPicPr>
          <p:cNvPr id="3076" name="Picture 4" descr="C:\Users\user\Pictures\dis 2.jpg"/>
          <p:cNvPicPr>
            <a:picLocks noChangeAspect="1" noChangeArrowheads="1"/>
          </p:cNvPicPr>
          <p:nvPr/>
        </p:nvPicPr>
        <p:blipFill>
          <a:blip r:embed="rId5" cstate="print"/>
          <a:srcRect/>
          <a:stretch>
            <a:fillRect/>
          </a:stretch>
        </p:blipFill>
        <p:spPr bwMode="auto">
          <a:xfrm>
            <a:off x="467544" y="3769502"/>
            <a:ext cx="1152128" cy="2576802"/>
          </a:xfrm>
          <a:prstGeom prst="rect">
            <a:avLst/>
          </a:prstGeom>
          <a:noFill/>
        </p:spPr>
      </p:pic>
      <p:pic>
        <p:nvPicPr>
          <p:cNvPr id="3077" name="Picture 5" descr="C:\Users\user\Pictures\dis1.jpg"/>
          <p:cNvPicPr>
            <a:picLocks noChangeAspect="1" noChangeArrowheads="1"/>
          </p:cNvPicPr>
          <p:nvPr/>
        </p:nvPicPr>
        <p:blipFill>
          <a:blip r:embed="rId6" cstate="print"/>
          <a:srcRect/>
          <a:stretch>
            <a:fillRect/>
          </a:stretch>
        </p:blipFill>
        <p:spPr bwMode="auto">
          <a:xfrm>
            <a:off x="1835696" y="3933056"/>
            <a:ext cx="2808312" cy="2435424"/>
          </a:xfrm>
          <a:prstGeom prst="rect">
            <a:avLst/>
          </a:prstGeom>
          <a:noFill/>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err="1" smtClean="0"/>
              <a:t>Proposals</a:t>
            </a:r>
            <a:r>
              <a:rPr lang="es-CO" dirty="0" smtClean="0"/>
              <a:t> </a:t>
            </a:r>
            <a:r>
              <a:rPr lang="es-CO" dirty="0" err="1" smtClean="0"/>
              <a:t>for</a:t>
            </a:r>
            <a:r>
              <a:rPr lang="es-CO" dirty="0" smtClean="0"/>
              <a:t> </a:t>
            </a:r>
            <a:r>
              <a:rPr lang="es-CO" dirty="0" err="1" smtClean="0"/>
              <a:t>improvement</a:t>
            </a:r>
            <a:r>
              <a:rPr lang="es-CO" dirty="0" smtClean="0"/>
              <a:t> at </a:t>
            </a:r>
            <a:r>
              <a:rPr lang="es-CO" dirty="0" err="1" smtClean="0"/>
              <a:t>the</a:t>
            </a:r>
            <a:r>
              <a:rPr lang="es-CO" dirty="0" smtClean="0"/>
              <a:t> </a:t>
            </a:r>
            <a:r>
              <a:rPr lang="es-CO" dirty="0" err="1" smtClean="0"/>
              <a:t>polling</a:t>
            </a:r>
            <a:r>
              <a:rPr lang="es-CO" dirty="0" smtClean="0"/>
              <a:t> </a:t>
            </a:r>
            <a:r>
              <a:rPr lang="es-CO" dirty="0" err="1" smtClean="0"/>
              <a:t>stations</a:t>
            </a:r>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user\Pictures\oprijplaat 2.jpg"/>
          <p:cNvPicPr>
            <a:picLocks noChangeAspect="1" noChangeArrowheads="1"/>
          </p:cNvPicPr>
          <p:nvPr/>
        </p:nvPicPr>
        <p:blipFill>
          <a:blip r:embed="rId3" cstate="print"/>
          <a:srcRect/>
          <a:stretch>
            <a:fillRect/>
          </a:stretch>
        </p:blipFill>
        <p:spPr bwMode="auto">
          <a:xfrm>
            <a:off x="467544" y="1340768"/>
            <a:ext cx="2466975" cy="1847850"/>
          </a:xfrm>
          <a:prstGeom prst="rect">
            <a:avLst/>
          </a:prstGeom>
          <a:noFill/>
        </p:spPr>
      </p:pic>
      <p:pic>
        <p:nvPicPr>
          <p:cNvPr id="1031" name="Picture 7" descr="C:\Users\user\Pictures\oprijplaat 3.jpg"/>
          <p:cNvPicPr>
            <a:picLocks noChangeAspect="1" noChangeArrowheads="1"/>
          </p:cNvPicPr>
          <p:nvPr/>
        </p:nvPicPr>
        <p:blipFill>
          <a:blip r:embed="rId4" cstate="print"/>
          <a:srcRect/>
          <a:stretch>
            <a:fillRect/>
          </a:stretch>
        </p:blipFill>
        <p:spPr bwMode="auto">
          <a:xfrm>
            <a:off x="1907704" y="3789040"/>
            <a:ext cx="1981200" cy="2305050"/>
          </a:xfrm>
          <a:prstGeom prst="rect">
            <a:avLst/>
          </a:prstGeom>
          <a:noFill/>
        </p:spPr>
      </p:pic>
      <p:pic>
        <p:nvPicPr>
          <p:cNvPr id="1032" name="Picture 8" descr="C:\Users\user\Pictures\oprijplaat1.jpg"/>
          <p:cNvPicPr>
            <a:picLocks noChangeAspect="1" noChangeArrowheads="1"/>
          </p:cNvPicPr>
          <p:nvPr/>
        </p:nvPicPr>
        <p:blipFill>
          <a:blip r:embed="rId5" cstate="print"/>
          <a:srcRect/>
          <a:stretch>
            <a:fillRect/>
          </a:stretch>
        </p:blipFill>
        <p:spPr bwMode="auto">
          <a:xfrm>
            <a:off x="4427984" y="1700808"/>
            <a:ext cx="3380581" cy="2303582"/>
          </a:xfrm>
          <a:prstGeom prst="rect">
            <a:avLst/>
          </a:prstGeom>
          <a:noFill/>
        </p:spPr>
      </p:pic>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492</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9</cp:revision>
  <dcterms:created xsi:type="dcterms:W3CDTF">2014-09-03T22:56:58Z</dcterms:created>
  <dcterms:modified xsi:type="dcterms:W3CDTF">2014-09-12T13:44:34Z</dcterms:modified>
</cp:coreProperties>
</file>